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Lst>
  <p:sldSz cx="12192000" cy="6858000"/>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F25518A9-B687-4302-9395-2322403C6656}"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1A99A684-0CB7-41E9-A4DF-5D1C2CA5BF6F}"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FEDD7C35-9E19-4518-A4B2-3B09CD8CC756}"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26196DA8-8897-4DDF-BFB6-5D83863C837A}"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3" name="Date Placeholder 2"/>
          <p:cNvSpPr>
            <a:spLocks noGrp="1"/>
          </p:cNvSpPr>
          <p:nvPr>
            <p:ph type="dt" sz="half" idx="10"/>
          </p:nvPr>
        </p:nvSpPr>
        <p:spPr/>
        <p:txBody>
          <a:bodyPr/>
          <a:lstStyle/>
          <a:p>
            <a:fld id="{DCBBA708-C5F0-412D-90E2-1919F0D196AE}" type="datetimeFigureOut">
              <a:rPr lang="en-US" dirty="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3" name="Date Placeholder 2"/>
          <p:cNvSpPr>
            <a:spLocks noGrp="1"/>
          </p:cNvSpPr>
          <p:nvPr>
            <p:ph type="dt" sz="half" idx="10"/>
          </p:nvPr>
        </p:nvSpPr>
        <p:spPr/>
        <p:txBody>
          <a:bodyPr/>
          <a:lstStyle/>
          <a:p>
            <a:fld id="{A9C8F8FA-EF43-4642-9368-3F4E33039BD9}" type="datetimeFigureOut">
              <a:rPr lang="en-US" dirty="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4/21/2021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de-DE"/>
              <a:t>Titelmasterformat durch Klicken bearbeiten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AEB9C5D3-0140-4E75-8D7F-C0623D06DFD7}"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80322" y="3030008"/>
            <a:ext cx="4698355" cy="290617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594123" y="3030008"/>
            <a:ext cx="4700059" cy="290617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73AE0757-B101-4811-9189-10EB2F458E2D}"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7EBDC078-589F-40E3-816C-EE21D62B5BBA}"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9"/>
            </p:custDataLst>
            <p:extLst>
              <p:ext uri="{D42A27DB-BD31-4B8C-83A1-F6EECF244321}">
                <p14:modId xmlns:p14="http://schemas.microsoft.com/office/powerpoint/2010/main" val="2430899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624" imgH="623" progId="TCLayout.ActiveDocument.1">
                  <p:embed/>
                </p:oleObj>
              </mc:Choice>
              <mc:Fallback>
                <p:oleObj name="think-cell Folie" r:id="rId21" imgW="624" imgH="623"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3600" b="0" i="0" baseline="0" dirty="0">
              <a:latin typeface="Trebuchet MS" panose="020B0603020202020204" pitchFamily="34" charset="0"/>
              <a:ea typeface="+mj-ea"/>
              <a:cs typeface="+mj-cs"/>
              <a:sym typeface="Trebuchet MS" panose="020B0603020202020204" pitchFamily="34" charset="0"/>
            </a:endParaRPr>
          </a:p>
        </p:txBody>
      </p:sp>
      <p:pic>
        <p:nvPicPr>
          <p:cNvPr id="7" name="Picture 6" descr="hashOverlay-FullResolve.png"/>
          <p:cNvPicPr>
            <a:picLocks noChangeAspect="1"/>
          </p:cNvPicPr>
          <p:nvPr/>
        </p:nvPicPr>
        <p:blipFill>
          <a:blip r:embed="rId2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4/21/2021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microsoft.com/office/2007/relationships/media" Target="../media/media1.m4a"/><Relationship Id="rId7"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audio" Target="../media/media2.m4a"/><Relationship Id="rId5" Type="http://schemas.microsoft.com/office/2007/relationships/media" Target="../media/media2.m4a"/><Relationship Id="rId10" Type="http://schemas.openxmlformats.org/officeDocument/2006/relationships/image" Target="../media/image5.png"/><Relationship Id="rId4" Type="http://schemas.openxmlformats.org/officeDocument/2006/relationships/audio" Target="../media/media1.m4a"/><Relationship Id="rId9"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xml"/><Relationship Id="rId7" Type="http://schemas.openxmlformats.org/officeDocument/2006/relationships/oleObject" Target="../embeddings/oleObject3.bin"/><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audio" Target="../media/media3.m4a"/><Relationship Id="rId10" Type="http://schemas.openxmlformats.org/officeDocument/2006/relationships/image" Target="../media/image5.png"/><Relationship Id="rId4" Type="http://schemas.microsoft.com/office/2007/relationships/media" Target="../media/media3.m4a"/><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xml"/><Relationship Id="rId7" Type="http://schemas.openxmlformats.org/officeDocument/2006/relationships/oleObject" Target="../embeddings/oleObject4.bin"/><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audio" Target="../media/media4.m4a"/><Relationship Id="rId4" Type="http://schemas.microsoft.com/office/2007/relationships/media" Target="../media/media4.m4a"/><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oleObject" Target="../embeddings/oleObject5.bin"/><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audio" Target="../media/media5.m4a"/><Relationship Id="rId4" Type="http://schemas.microsoft.com/office/2007/relationships/media" Target="../media/media5.m4a"/><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xml"/><Relationship Id="rId7" Type="http://schemas.openxmlformats.org/officeDocument/2006/relationships/oleObject" Target="../embeddings/oleObject6.bin"/><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audio" Target="../media/media6.m4a"/><Relationship Id="rId4" Type="http://schemas.microsoft.com/office/2007/relationships/media" Target="../media/media6.m4a"/><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7.m4a"/><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oleObject" Target="../embeddings/oleObject7.bin"/><Relationship Id="rId5" Type="http://schemas.openxmlformats.org/officeDocument/2006/relationships/slideLayout" Target="../slideLayouts/slideLayout2.xml"/><Relationship Id="rId4" Type="http://schemas.openxmlformats.org/officeDocument/2006/relationships/audio" Target="../media/media7.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311781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8" imgW="624" imgH="623" progId="TCLayout.ActiveDocument.1">
                  <p:embed/>
                </p:oleObj>
              </mc:Choice>
              <mc:Fallback>
                <p:oleObj name="think-cell Folie" r:id="rId8" imgW="624" imgH="623"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5400" dirty="0">
              <a:latin typeface="Trebuchet MS" panose="020B0603020202020204" pitchFamily="34" charset="0"/>
              <a:ea typeface="+mj-ea"/>
              <a:cs typeface="+mj-cs"/>
              <a:sym typeface="Trebuchet MS" panose="020B0603020202020204" pitchFamily="34" charset="0"/>
            </a:endParaRPr>
          </a:p>
        </p:txBody>
      </p:sp>
      <p:sp>
        <p:nvSpPr>
          <p:cNvPr id="2" name="Titel 1"/>
          <p:cNvSpPr>
            <a:spLocks noGrp="1"/>
          </p:cNvSpPr>
          <p:nvPr>
            <p:ph type="ctrTitle"/>
          </p:nvPr>
        </p:nvSpPr>
        <p:spPr/>
        <p:txBody>
          <a:bodyPr/>
          <a:lstStyle/>
          <a:p>
            <a:r>
              <a:rPr lang="de-DE" dirty="0"/>
              <a:t>Initiative Mountainbike Fischbachtal</a:t>
            </a:r>
          </a:p>
        </p:txBody>
      </p:sp>
      <p:sp>
        <p:nvSpPr>
          <p:cNvPr id="3" name="Untertitel 2"/>
          <p:cNvSpPr>
            <a:spLocks noGrp="1"/>
          </p:cNvSpPr>
          <p:nvPr>
            <p:ph type="subTitle" idx="1"/>
          </p:nvPr>
        </p:nvSpPr>
        <p:spPr/>
        <p:txBody>
          <a:bodyPr/>
          <a:lstStyle/>
          <a:p>
            <a:r>
              <a:rPr lang="de-DE" dirty="0"/>
              <a:t>Wer sind wir und was haben wir vor?</a:t>
            </a:r>
          </a:p>
        </p:txBody>
      </p:sp>
      <p:pic>
        <p:nvPicPr>
          <p:cNvPr id="14" name="ROYALTY FREE Cinematic Background Music for Drone Videos   Epic Background Music Royalty Fre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051729" y="1390814"/>
            <a:ext cx="609600" cy="609600"/>
          </a:xfrm>
          <a:prstGeom prst="rect">
            <a:avLst/>
          </a:prstGeom>
        </p:spPr>
      </p:pic>
      <p:pic>
        <p:nvPicPr>
          <p:cNvPr id="11" name="Audio 10">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93702864"/>
      </p:ext>
    </p:extLst>
  </p:cSld>
  <p:clrMapOvr>
    <a:masterClrMapping/>
  </p:clrMapOvr>
  <mc:AlternateContent xmlns:mc="http://schemas.openxmlformats.org/markup-compatibility/2006" xmlns:p14="http://schemas.microsoft.com/office/powerpoint/2010/main">
    <mc:Choice Requires="p14">
      <p:transition spd="slow" p14:dur="2000" advTm="16249"/>
    </mc:Choice>
    <mc:Fallback xmlns="">
      <p:transition spd="slow" advTm="16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76" numSld="999" showWhenStopped="0">
                <p:cTn id="10" repeatCount="indefinite" fill="hold" display="0">
                  <p:stCondLst>
                    <p:cond delay="indefinite"/>
                  </p:stCondLst>
                  <p:endCondLst>
                    <p:cond evt="onStopAudio" delay="0">
                      <p:tgtEl>
                        <p:sldTgt/>
                      </p:tgtEl>
                    </p:cond>
                  </p:endCondLst>
                </p:cTn>
                <p:tgtEl>
                  <p:spTgt spid="14"/>
                </p:tgtEl>
              </p:cMediaNode>
            </p:audio>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extLst>
    <p:ext uri="{E180D4A7-C9FB-4DFB-919C-405C955672EB}">
      <p14:showEvtLst xmlns:p14="http://schemas.microsoft.com/office/powerpoint/2010/main">
        <p14:playEvt time="315" objId="1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3137502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624" imgH="623" progId="TCLayout.ActiveDocument.1">
                  <p:embed/>
                </p:oleObj>
              </mc:Choice>
              <mc:Fallback>
                <p:oleObj name="think-cell Folie" r:id="rId7" imgW="624" imgH="623"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600" dirty="0">
              <a:latin typeface="Trebuchet MS" panose="020B0603020202020204" pitchFamily="34" charset="0"/>
              <a:ea typeface="+mj-ea"/>
              <a:cs typeface="+mj-cs"/>
              <a:sym typeface="Trebuchet MS" panose="020B0603020202020204" pitchFamily="34" charset="0"/>
            </a:endParaRPr>
          </a:p>
        </p:txBody>
      </p:sp>
      <p:sp>
        <p:nvSpPr>
          <p:cNvPr id="2" name="Titel 1"/>
          <p:cNvSpPr>
            <a:spLocks noGrp="1"/>
          </p:cNvSpPr>
          <p:nvPr>
            <p:ph type="title"/>
          </p:nvPr>
        </p:nvSpPr>
        <p:spPr/>
        <p:txBody>
          <a:bodyPr/>
          <a:lstStyle/>
          <a:p>
            <a:r>
              <a:rPr lang="de-DE" dirty="0"/>
              <a:t>Wer sind wir….?</a:t>
            </a:r>
          </a:p>
        </p:txBody>
      </p:sp>
      <p:sp>
        <p:nvSpPr>
          <p:cNvPr id="3" name="Inhaltsplatzhalter 2"/>
          <p:cNvSpPr>
            <a:spLocks noGrp="1"/>
          </p:cNvSpPr>
          <p:nvPr>
            <p:ph idx="1"/>
          </p:nvPr>
        </p:nvSpPr>
        <p:spPr>
          <a:xfrm>
            <a:off x="164757" y="2433184"/>
            <a:ext cx="4044778" cy="4208916"/>
          </a:xfrm>
        </p:spPr>
        <p:txBody>
          <a:bodyPr>
            <a:normAutofit/>
          </a:bodyPr>
          <a:lstStyle/>
          <a:p>
            <a:r>
              <a:rPr lang="de-DE" dirty="0"/>
              <a:t>Wir sind eine Gruppe engagierter Mountainbiker*Innen die permanent wächst.</a:t>
            </a:r>
          </a:p>
          <a:p>
            <a:r>
              <a:rPr lang="de-DE" dirty="0"/>
              <a:t>Seit der Gründung unserer Initiative freuen wir uns über stetigen Nachwuchs.</a:t>
            </a:r>
          </a:p>
          <a:p>
            <a:r>
              <a:rPr lang="de-DE" dirty="0"/>
              <a:t>Wir sind gut vernetzt </a:t>
            </a:r>
          </a:p>
          <a:p>
            <a:r>
              <a:rPr lang="de-DE" dirty="0"/>
              <a:t>Wir sind Fischbachtaler</a:t>
            </a:r>
          </a:p>
          <a:p>
            <a:pPr marL="0" indent="0">
              <a:buNone/>
            </a:pPr>
            <a:endParaRPr lang="de-DE" dirty="0"/>
          </a:p>
        </p:txBody>
      </p:sp>
      <p:pic>
        <p:nvPicPr>
          <p:cNvPr id="8" name="Grafik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7816" y="2270210"/>
            <a:ext cx="6310184" cy="4206789"/>
          </a:xfrm>
          <a:prstGeom prst="rect">
            <a:avLst/>
          </a:prstGeom>
        </p:spPr>
      </p:pic>
      <p:pic>
        <p:nvPicPr>
          <p:cNvPr id="10" name="Audio 9">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4168078839"/>
      </p:ext>
    </p:extLst>
  </p:cSld>
  <p:clrMapOvr>
    <a:masterClrMapping/>
  </p:clrMapOvr>
  <mc:AlternateContent xmlns:mc="http://schemas.openxmlformats.org/markup-compatibility/2006" xmlns:p14="http://schemas.microsoft.com/office/powerpoint/2010/main">
    <mc:Choice Requires="p14">
      <p:transition spd="slow" p14:dur="2000" advTm="23093"/>
    </mc:Choice>
    <mc:Fallback xmlns="">
      <p:transition spd="slow" advTm="23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0"/>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4177709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624" imgH="623" progId="TCLayout.ActiveDocument.1">
                  <p:embed/>
                </p:oleObj>
              </mc:Choice>
              <mc:Fallback>
                <p:oleObj name="think-cell Folie" r:id="rId7" imgW="624" imgH="623"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hteck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600" dirty="0">
              <a:latin typeface="Trebuchet MS" panose="020B0603020202020204" pitchFamily="34" charset="0"/>
              <a:ea typeface="+mj-ea"/>
              <a:cs typeface="+mj-cs"/>
              <a:sym typeface="Trebuchet MS" panose="020B0603020202020204" pitchFamily="34" charset="0"/>
            </a:endParaRPr>
          </a:p>
        </p:txBody>
      </p:sp>
      <p:sp>
        <p:nvSpPr>
          <p:cNvPr id="2" name="Titel 1"/>
          <p:cNvSpPr>
            <a:spLocks noGrp="1"/>
          </p:cNvSpPr>
          <p:nvPr>
            <p:ph type="title"/>
          </p:nvPr>
        </p:nvSpPr>
        <p:spPr/>
        <p:txBody>
          <a:bodyPr/>
          <a:lstStyle/>
          <a:p>
            <a:r>
              <a:rPr lang="de-DE" dirty="0"/>
              <a:t>Warum gibt es diese Initiative und was sind unsere Ziele?</a:t>
            </a:r>
          </a:p>
        </p:txBody>
      </p:sp>
      <p:sp>
        <p:nvSpPr>
          <p:cNvPr id="3" name="Inhaltsplatzhalter 2"/>
          <p:cNvSpPr>
            <a:spLocks noGrp="1"/>
          </p:cNvSpPr>
          <p:nvPr>
            <p:ph idx="1"/>
          </p:nvPr>
        </p:nvSpPr>
        <p:spPr>
          <a:xfrm>
            <a:off x="680321" y="2336872"/>
            <a:ext cx="11091549" cy="4385203"/>
          </a:xfrm>
        </p:spPr>
        <p:txBody>
          <a:bodyPr>
            <a:normAutofit fontScale="85000" lnSpcReduction="20000"/>
          </a:bodyPr>
          <a:lstStyle/>
          <a:p>
            <a:r>
              <a:rPr lang="de-DE" dirty="0"/>
              <a:t>Offizielle Radwege im Fischbachtaler Wald haben im Hinblick auf Fahrtechnik-Anforderungen wenig zu bieten. Dies ist auch bei dem MTB-Rundweg „Fi1“ aktuell der Fall. </a:t>
            </a:r>
          </a:p>
          <a:p>
            <a:r>
              <a:rPr lang="de-DE" dirty="0"/>
              <a:t>Würde man die Schwierigkeitsgrade aus dem Skifahren auf das Radfahren übertragen, so könnte man sagen, dass es heute im Fischbachtal lediglich grüne und leichte blaue „Pisten“ für Mountainbiker gibt. Es gibt jedoch keine offiziellen roten oder schwarzen „Pisten“. Die Zahl der Mountainbiker, die anspruchsvollere Wege sucht steigt jedoch stetig.</a:t>
            </a:r>
          </a:p>
          <a:p>
            <a:r>
              <a:rPr lang="de-DE" dirty="0"/>
              <a:t>Seit mindestens 30 Jahren gibt es in den Wäldern rund um das Fischbachtal schmale Waldwege sog. „</a:t>
            </a:r>
            <a:r>
              <a:rPr lang="de-DE" dirty="0" err="1"/>
              <a:t>Singletrails</a:t>
            </a:r>
            <a:r>
              <a:rPr lang="de-DE" dirty="0"/>
              <a:t>“, die nicht in einem offiziellen Verfahren eingerichtet oder ohne Zustimmung des Eigentümers erstellt wurden. Sie werden gerne von Mountainbikern genutzt, die größere fahrtechnische Herausforderungen suchen.</a:t>
            </a:r>
          </a:p>
          <a:p>
            <a:r>
              <a:rPr lang="de-DE" dirty="0"/>
              <a:t>Diese inoffiziellen Trails sind von verschiedenen Anspruchsgruppen nicht gerne gesehen. Zum Teil kam es auch zu Übergriffen der Interessensgruppen. Seinen Höhepunkt erreichte das Ganze im Herbst 2019, als Drahtfallen gegen Mountainbiker auf einem nicht offiziellen Weg errichtet wurden. Dies hat uns seinerzeit dazu veranlasst eine Initiative zu gründen. Ziel der Initiative ist es, attraktive offizielle Alternativen im Fischbachtal zu schaffen.</a:t>
            </a:r>
          </a:p>
          <a:p>
            <a:r>
              <a:rPr lang="de-DE" dirty="0"/>
              <a:t>Wir möchten gerne einen Mountainbike-Verein gründen, falls wir die Genehmigungen für die erforderlichen Strecken erhalten.</a:t>
            </a:r>
          </a:p>
          <a:p>
            <a:endParaRPr lang="de-DE" dirty="0"/>
          </a:p>
          <a:p>
            <a:endParaRPr lang="de-DE" dirty="0"/>
          </a:p>
          <a:p>
            <a:endParaRPr lang="de-DE" dirty="0"/>
          </a:p>
        </p:txBody>
      </p:sp>
      <p:pic>
        <p:nvPicPr>
          <p:cNvPr id="9" name="Audio 8">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343548810"/>
      </p:ext>
    </p:extLst>
  </p:cSld>
  <p:clrMapOvr>
    <a:masterClrMapping/>
  </p:clrMapOvr>
  <mc:AlternateContent xmlns:mc="http://schemas.openxmlformats.org/markup-compatibility/2006" xmlns:p14="http://schemas.microsoft.com/office/powerpoint/2010/main">
    <mc:Choice Requires="p14">
      <p:transition spd="slow" p14:dur="2000" advTm="98889"/>
    </mc:Choice>
    <mc:Fallback xmlns="">
      <p:transition spd="slow" advTm="98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9"/>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1816253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624" imgH="623" progId="TCLayout.ActiveDocument.1">
                  <p:embed/>
                </p:oleObj>
              </mc:Choice>
              <mc:Fallback>
                <p:oleObj name="think-cell Folie" r:id="rId7" imgW="624" imgH="623"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hteck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3600" dirty="0">
              <a:latin typeface="Trebuchet MS" panose="020B0603020202020204" pitchFamily="34" charset="0"/>
              <a:ea typeface="+mj-ea"/>
              <a:cs typeface="+mj-cs"/>
              <a:sym typeface="Trebuchet MS" panose="020B0603020202020204" pitchFamily="34" charset="0"/>
            </a:endParaRPr>
          </a:p>
        </p:txBody>
      </p:sp>
      <p:sp>
        <p:nvSpPr>
          <p:cNvPr id="2" name="Titel 1"/>
          <p:cNvSpPr>
            <a:spLocks noGrp="1"/>
          </p:cNvSpPr>
          <p:nvPr>
            <p:ph type="title"/>
          </p:nvPr>
        </p:nvSpPr>
        <p:spPr/>
        <p:txBody>
          <a:bodyPr/>
          <a:lstStyle/>
          <a:p>
            <a:r>
              <a:rPr lang="de-DE" dirty="0"/>
              <a:t>Was soll realisiert werden?</a:t>
            </a:r>
          </a:p>
        </p:txBody>
      </p:sp>
      <p:sp>
        <p:nvSpPr>
          <p:cNvPr id="3" name="Inhaltsplatzhalter 2"/>
          <p:cNvSpPr>
            <a:spLocks noGrp="1"/>
          </p:cNvSpPr>
          <p:nvPr>
            <p:ph idx="1"/>
          </p:nvPr>
        </p:nvSpPr>
        <p:spPr>
          <a:xfrm>
            <a:off x="274740" y="2027156"/>
            <a:ext cx="10993027" cy="4282291"/>
          </a:xfrm>
        </p:spPr>
        <p:txBody>
          <a:bodyPr>
            <a:noAutofit/>
          </a:bodyPr>
          <a:lstStyle/>
          <a:p>
            <a:r>
              <a:rPr lang="de-DE" sz="1400" dirty="0"/>
              <a:t>Legale Mountainbike-Strecken mit höheren Anforderungen an die Fahrtechnik in den Waldgebieten der Gemeinde Fischbachtal – keine „</a:t>
            </a:r>
            <a:r>
              <a:rPr lang="de-DE" sz="1400" dirty="0" err="1"/>
              <a:t>Downhill</a:t>
            </a:r>
            <a:r>
              <a:rPr lang="de-DE" sz="1400" dirty="0"/>
              <a:t>-Strecken“</a:t>
            </a:r>
          </a:p>
          <a:p>
            <a:r>
              <a:rPr lang="de-DE" sz="1400" dirty="0"/>
              <a:t>Die Strecken sollen aus </a:t>
            </a:r>
            <a:r>
              <a:rPr lang="de-DE" sz="1400" dirty="0" err="1"/>
              <a:t>mindestes</a:t>
            </a:r>
            <a:r>
              <a:rPr lang="de-DE" sz="1400" dirty="0"/>
              <a:t> 5, besser 7, verschiedenen Abfahrten in entsprechender räumlicher Entfernung angelegt werden. Dies soll eine Mindestattraktivität sicherstellen, so dass das Nutzen oder Errichten illegaler Trails keine Vorteile mehr bringt.</a:t>
            </a:r>
          </a:p>
          <a:p>
            <a:r>
              <a:rPr lang="de-DE" sz="1400" dirty="0"/>
              <a:t>Die Strecken sollen so gestaltet werden, dass der technische Anspruch im Vordergrund steht und so die Fahrgeschwindigkeiten niedrig gehalten bzw. kontrolliert werden.</a:t>
            </a:r>
          </a:p>
          <a:p>
            <a:r>
              <a:rPr lang="de-DE" sz="1400" dirty="0"/>
              <a:t>Beim Anlegen der Strecken soll gänzlich auf Baumaßnahmen wie Baggern o.ä. verzichtet werden. Es soll ausschließlich mit den vorhanden Geländeverläufen gearbeitet werden. </a:t>
            </a:r>
          </a:p>
          <a:p>
            <a:r>
              <a:rPr lang="de-DE" sz="1400" dirty="0"/>
              <a:t>Es soll keine Wegbefestigung (kein Schotter oder maschinelle Verdichtungsmaßnamen) vorgenommen werden, statt dessen sollen naturfeste Trampelpfade entstehen. Die Wege sollen dabei möglichst natürlich erhalten bleiben, auf Begradigungen soll verzichtet werden. An einzelnen Stellen könnten Maßnahmen zur Wegbefestigung nötig sein, um den Boden vor Erosion zu schützen.</a:t>
            </a:r>
          </a:p>
          <a:p>
            <a:r>
              <a:rPr lang="de-DE" sz="1400" dirty="0"/>
              <a:t>Die Strecken sollen, so weit möglich, nah an bereits bestehenden Wegen verlaufen, um entsprechende Ruhezonen möglichst wenig zu beeinträchtigen.</a:t>
            </a:r>
          </a:p>
          <a:p>
            <a:r>
              <a:rPr lang="de-DE" sz="1400" dirty="0"/>
              <a:t>Es sollen keine künstlichen Hindernisse geschaffen werden, so dass die Strecken nur waldtypische Gefahren enthalten. Somit werden keine zusätzliche Haftungsrisiken im Vergleich zu herkömmlichen Wanderwegen geschaffen.</a:t>
            </a:r>
          </a:p>
          <a:p>
            <a:r>
              <a:rPr lang="de-DE" sz="1400" dirty="0"/>
              <a:t>Es soll ein MTB-Verein gegründet werden, der die Pflege der Wege übernehmen wird, so dass hierfür keine weiteren Kosten für die Gemeinde entstehen.</a:t>
            </a:r>
          </a:p>
          <a:p>
            <a:r>
              <a:rPr lang="de-DE" sz="1400" dirty="0"/>
              <a:t>Das Mitwirken am Projekt soll allen Interessierten offenstehen, um sie mit in das Projekt einzubinden.</a:t>
            </a:r>
          </a:p>
        </p:txBody>
      </p:sp>
      <p:pic>
        <p:nvPicPr>
          <p:cNvPr id="8" name="Audio 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686918579"/>
      </p:ext>
    </p:extLst>
  </p:cSld>
  <p:clrMapOvr>
    <a:masterClrMapping/>
  </p:clrMapOvr>
  <mc:AlternateContent xmlns:mc="http://schemas.openxmlformats.org/markup-compatibility/2006" xmlns:p14="http://schemas.microsoft.com/office/powerpoint/2010/main">
    <mc:Choice Requires="p14">
      <p:transition spd="slow" p14:dur="2000" advTm="119283"/>
    </mc:Choice>
    <mc:Fallback xmlns="">
      <p:transition spd="slow" advTm="119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69319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624" imgH="623" progId="TCLayout.ActiveDocument.1">
                  <p:embed/>
                </p:oleObj>
              </mc:Choice>
              <mc:Fallback>
                <p:oleObj name="think-cell Folie" r:id="rId7" imgW="624" imgH="623"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hteck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sz="3600" dirty="0">
              <a:latin typeface="Trebuchet MS" panose="020B0603020202020204" pitchFamily="34" charset="0"/>
              <a:ea typeface="+mj-ea"/>
              <a:cs typeface="+mj-cs"/>
              <a:sym typeface="Trebuchet MS" panose="020B0603020202020204" pitchFamily="34" charset="0"/>
            </a:endParaRPr>
          </a:p>
        </p:txBody>
      </p:sp>
      <p:sp>
        <p:nvSpPr>
          <p:cNvPr id="2" name="Titel 1"/>
          <p:cNvSpPr>
            <a:spLocks noGrp="1"/>
          </p:cNvSpPr>
          <p:nvPr>
            <p:ph type="title"/>
          </p:nvPr>
        </p:nvSpPr>
        <p:spPr/>
        <p:txBody>
          <a:bodyPr/>
          <a:lstStyle/>
          <a:p>
            <a:r>
              <a:rPr lang="de-DE" dirty="0"/>
              <a:t>Wo sollen die Strecken realisiert werden?</a:t>
            </a:r>
          </a:p>
        </p:txBody>
      </p:sp>
      <p:sp>
        <p:nvSpPr>
          <p:cNvPr id="3" name="Inhaltsplatzhalter 2"/>
          <p:cNvSpPr>
            <a:spLocks noGrp="1"/>
          </p:cNvSpPr>
          <p:nvPr>
            <p:ph idx="1"/>
          </p:nvPr>
        </p:nvSpPr>
        <p:spPr>
          <a:xfrm>
            <a:off x="680320" y="2706993"/>
            <a:ext cx="9613861" cy="3599316"/>
          </a:xfrm>
        </p:spPr>
        <p:txBody>
          <a:bodyPr/>
          <a:lstStyle/>
          <a:p>
            <a:r>
              <a:rPr lang="de-DE" dirty="0"/>
              <a:t>Derzeit gibt es lediglich 7 Streckenvorschläge. </a:t>
            </a:r>
          </a:p>
          <a:p>
            <a:r>
              <a:rPr lang="de-DE" dirty="0"/>
              <a:t>Eine genaue Planung und Festlegung der Streckenführung hat noch nicht stattgefunden und ist durchaus flexibel gestaltbar, um z.B. lokalen Biotopen auszuweichen.</a:t>
            </a:r>
          </a:p>
          <a:p>
            <a:r>
              <a:rPr lang="de-DE" dirty="0"/>
              <a:t>In den weiteren Verhandlungen mit allen anderen Anspruchsgruppen (Jagd, Gemeinde, Eigentümern, </a:t>
            </a:r>
            <a:r>
              <a:rPr lang="de-DE" dirty="0" err="1"/>
              <a:t>GeoNaturpark</a:t>
            </a:r>
            <a:r>
              <a:rPr lang="de-DE" dirty="0"/>
              <a:t>, Hessen Forst, UNB, etc.), sollen diese Entscheidungen dann entsprechend abgestimmt werden. </a:t>
            </a:r>
          </a:p>
        </p:txBody>
      </p:sp>
      <p:pic>
        <p:nvPicPr>
          <p:cNvPr id="8" name="Audio 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442265351"/>
      </p:ext>
    </p:extLst>
  </p:cSld>
  <p:clrMapOvr>
    <a:masterClrMapping/>
  </p:clrMapOvr>
  <mc:AlternateContent xmlns:mc="http://schemas.openxmlformats.org/markup-compatibility/2006" xmlns:p14="http://schemas.microsoft.com/office/powerpoint/2010/main">
    <mc:Choice Requires="p14">
      <p:transition spd="slow" p14:dur="2000" advTm="40268"/>
    </mc:Choice>
    <mc:Fallback xmlns="">
      <p:transition spd="slow" advTm="40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3550938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624" imgH="623" progId="TCLayout.ActiveDocument.1">
                  <p:embed/>
                </p:oleObj>
              </mc:Choice>
              <mc:Fallback>
                <p:oleObj name="think-cell Folie" r:id="rId6" imgW="624" imgH="62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600" dirty="0">
              <a:latin typeface="Trebuchet MS" panose="020B0603020202020204" pitchFamily="34" charset="0"/>
              <a:ea typeface="+mj-ea"/>
              <a:cs typeface="+mj-cs"/>
              <a:sym typeface="Trebuchet MS" panose="020B0603020202020204" pitchFamily="34" charset="0"/>
            </a:endParaRPr>
          </a:p>
        </p:txBody>
      </p:sp>
      <p:sp>
        <p:nvSpPr>
          <p:cNvPr id="2" name="Titel 1"/>
          <p:cNvSpPr>
            <a:spLocks noGrp="1"/>
          </p:cNvSpPr>
          <p:nvPr>
            <p:ph type="title"/>
          </p:nvPr>
        </p:nvSpPr>
        <p:spPr/>
        <p:txBody>
          <a:bodyPr/>
          <a:lstStyle/>
          <a:p>
            <a:r>
              <a:rPr lang="de-DE" dirty="0"/>
              <a:t>Seid dabei…</a:t>
            </a:r>
          </a:p>
        </p:txBody>
      </p:sp>
      <p:sp>
        <p:nvSpPr>
          <p:cNvPr id="3" name="Inhaltsplatzhalter 2"/>
          <p:cNvSpPr>
            <a:spLocks noGrp="1"/>
          </p:cNvSpPr>
          <p:nvPr>
            <p:ph idx="1"/>
          </p:nvPr>
        </p:nvSpPr>
        <p:spPr>
          <a:xfrm>
            <a:off x="680321" y="3280770"/>
            <a:ext cx="9613861" cy="1895914"/>
          </a:xfrm>
        </p:spPr>
        <p:txBody>
          <a:bodyPr/>
          <a:lstStyle/>
          <a:p>
            <a:r>
              <a:rPr lang="de-DE" dirty="0"/>
              <a:t>Wir laden alle Interessierten ein sich an der Initiative zu Beteiligen, bitte kommt einfach auf uns zu.</a:t>
            </a:r>
          </a:p>
          <a:p>
            <a:endParaRPr lang="de-DE" dirty="0"/>
          </a:p>
          <a:p>
            <a:pPr marL="0" indent="0">
              <a:buNone/>
            </a:pPr>
            <a:r>
              <a:rPr lang="de-DE" dirty="0"/>
              <a:t>			VIELEN DANK…!!!</a:t>
            </a:r>
          </a:p>
          <a:p>
            <a:endParaRPr lang="de-DE" dirty="0"/>
          </a:p>
          <a:p>
            <a:endParaRPr lang="de-DE" dirty="0"/>
          </a:p>
        </p:txBody>
      </p:sp>
      <p:pic>
        <p:nvPicPr>
          <p:cNvPr id="8" name="Audio 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850309"/>
      </p:ext>
    </p:extLst>
  </p:cSld>
  <p:clrMapOvr>
    <a:masterClrMapping/>
  </p:clrMapOvr>
  <mc:AlternateContent xmlns:mc="http://schemas.openxmlformats.org/markup-compatibility/2006" xmlns:p14="http://schemas.microsoft.com/office/powerpoint/2010/main">
    <mc:Choice Requires="p14">
      <p:transition spd="slow" p14:dur="2000" advTm="17859"/>
    </mc:Choice>
    <mc:Fallback xmlns="">
      <p:transition spd="slow" advTm="178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1w2vo3pW4.jWtM9lMNjL_g"/>
</p:tagLst>
</file>

<file path=ppt/tags/tag12.xml><?xml version="1.0" encoding="utf-8"?>
<p:tagLst xmlns:a="http://schemas.openxmlformats.org/drawingml/2006/main" xmlns:r="http://schemas.openxmlformats.org/officeDocument/2006/relationships" xmlns:p="http://schemas.openxmlformats.org/presentationml/2006/main">
  <p:tag name="TIMING" val="|4.4|9.9|17.1|11.3|11.4|23.6|9.8|14.5|1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N0u2J2maD0tR63uVIcjQ9Q"/>
</p:tagLst>
</file>

<file path=ppt/tags/tag15.xml><?xml version="1.0" encoding="utf-8"?>
<p:tagLst xmlns:a="http://schemas.openxmlformats.org/drawingml/2006/main" xmlns:r="http://schemas.openxmlformats.org/officeDocument/2006/relationships" xmlns:p="http://schemas.openxmlformats.org/presentationml/2006/main">
  <p:tag name="TIMING" val="|5.5|4.4|11.2"/>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bOweCGKuvqaIyMSWgdv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OgEETjJni74_cKi6zlx7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E87TO1ysXJKZcFeHXQb0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VILCv9MZUPzQUDOXFE_A"/>
</p:tagLst>
</file>

<file path=ppt/tags/tag6.xml><?xml version="1.0" encoding="utf-8"?>
<p:tagLst xmlns:a="http://schemas.openxmlformats.org/drawingml/2006/main" xmlns:r="http://schemas.openxmlformats.org/officeDocument/2006/relationships" xmlns:p="http://schemas.openxmlformats.org/presentationml/2006/main">
  <p:tag name="TIMING" val="|3.4|6.1|6.1|3.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RrS3CO2rgx9M8PLC9LHOg"/>
</p:tagLst>
</file>

<file path=ppt/tags/tag9.xml><?xml version="1.0" encoding="utf-8"?>
<p:tagLst xmlns:a="http://schemas.openxmlformats.org/drawingml/2006/main" xmlns:r="http://schemas.openxmlformats.org/officeDocument/2006/relationships" xmlns:p="http://schemas.openxmlformats.org/presentationml/2006/main">
  <p:tag name="TIMING" val="|4.1|12.3|22.5|20.6|30.5"/>
</p:tagLst>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0</TotalTime>
  <Words>638</Words>
  <Application>Microsoft Office PowerPoint</Application>
  <PresentationFormat>Breitbild</PresentationFormat>
  <Paragraphs>32</Paragraphs>
  <Slides>6</Slides>
  <Notes>0</Notes>
  <HiddenSlides>0</HiddenSlides>
  <MMClips>7</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6</vt:i4>
      </vt:variant>
    </vt:vector>
  </HeadingPairs>
  <TitlesOfParts>
    <vt:vector size="10" baseType="lpstr">
      <vt:lpstr>Arial</vt:lpstr>
      <vt:lpstr>Trebuchet MS</vt:lpstr>
      <vt:lpstr>Berlin</vt:lpstr>
      <vt:lpstr>think-cell Folie</vt:lpstr>
      <vt:lpstr>Initiative Mountainbike Fischbachtal</vt:lpstr>
      <vt:lpstr>Wer sind wir….?</vt:lpstr>
      <vt:lpstr>Warum gibt es diese Initiative und was sind unsere Ziele?</vt:lpstr>
      <vt:lpstr>Was soll realisiert werden?</vt:lpstr>
      <vt:lpstr>Wo sollen die Strecken realisiert werden?</vt:lpstr>
      <vt:lpstr>Seid dabei…</vt:lpstr>
    </vt:vector>
  </TitlesOfParts>
  <Company>DHL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Mountainbike `Fischbachtal</dc:title>
  <dc:creator>Späth,T.,SNL IT PeP,3800,DA</dc:creator>
  <cp:lastModifiedBy>Thomas Späth</cp:lastModifiedBy>
  <cp:revision>51</cp:revision>
  <dcterms:created xsi:type="dcterms:W3CDTF">2021-02-08T14:03:41Z</dcterms:created>
  <dcterms:modified xsi:type="dcterms:W3CDTF">2021-04-21T13:42:55Z</dcterms:modified>
</cp:coreProperties>
</file>